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3" r:id="rId9"/>
    <p:sldId id="27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rchivo Black" panose="020B0604020202020204" charset="0"/>
      <p:regular r:id="rId16"/>
    </p:embeddedFont>
    <p:embeddedFont>
      <p:font typeface="Open Sans" panose="020B0604020202020204" charset="0"/>
      <p:bold r:id="rId17"/>
      <p:boldItalic r:id="rId18"/>
    </p:embeddedFont>
    <p:embeddedFont>
      <p:font typeface="Arimo" panose="020B060402020202020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4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 rot="-9629318">
            <a:off x="12928208" y="-5091933"/>
            <a:ext cx="9437455" cy="78885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914400" y="1444625"/>
            <a:ext cx="11103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5282850" y="4757750"/>
            <a:ext cx="7722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16357926" y="742100"/>
            <a:ext cx="1114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13967549" y="7421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11664101" y="7421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9442351" y="742096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rot="1926828">
            <a:off x="-3904275" y="6775839"/>
            <a:ext cx="6280878" cy="525007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8650" y="-1535116"/>
            <a:ext cx="5462950" cy="643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64025" y="4513763"/>
            <a:ext cx="5462950" cy="6176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00100" y="1673850"/>
            <a:ext cx="1243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906200" y="4378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7944276" y="771525"/>
            <a:ext cx="1232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5553899" y="771525"/>
            <a:ext cx="942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250451" y="771525"/>
            <a:ext cx="942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002325" y="771526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 rot="1926828">
            <a:off x="-4004095" y="6854248"/>
            <a:ext cx="6280878" cy="525007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-9629318">
            <a:off x="12928208" y="-5091933"/>
            <a:ext cx="9437455" cy="78885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3875" y="-1651800"/>
            <a:ext cx="5635075" cy="6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07015" y="3762900"/>
            <a:ext cx="6882231" cy="77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07380" y="1179300"/>
            <a:ext cx="10794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Calibri"/>
              <a:buNone/>
              <a:defRPr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257788" y="61179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6357926" y="742100"/>
            <a:ext cx="1114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13967549" y="7421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11664101" y="7421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9442351" y="742096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 rot="6979698">
            <a:off x="-7398192" y="-3030492"/>
            <a:ext cx="9438540" cy="7889504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81590" y="-2001454"/>
            <a:ext cx="6736670" cy="491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00100" y="1673850"/>
            <a:ext cx="1243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3026201" y="3804550"/>
            <a:ext cx="576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9013344" y="3804550"/>
            <a:ext cx="576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7944276" y="771525"/>
            <a:ext cx="1232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48" name="Google Shape;48;p6"/>
          <p:cNvSpPr txBox="1"/>
          <p:nvPr/>
        </p:nvSpPr>
        <p:spPr>
          <a:xfrm>
            <a:off x="5553899" y="771525"/>
            <a:ext cx="942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3250451" y="771525"/>
            <a:ext cx="942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1002325" y="771526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 rot="-9629318">
            <a:off x="12928208" y="-5091933"/>
            <a:ext cx="9437455" cy="78885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1926828">
            <a:off x="-4003946" y="6854248"/>
            <a:ext cx="6280878" cy="525007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175" y="-1432984"/>
            <a:ext cx="5274288" cy="621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4621" y="4422384"/>
            <a:ext cx="5814401" cy="657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rot="1926828">
            <a:off x="-3916229" y="6854248"/>
            <a:ext cx="6280878" cy="525007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9629318">
            <a:off x="12928208" y="-5091933"/>
            <a:ext cx="9437455" cy="78885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38225" y="-1718709"/>
            <a:ext cx="5274288" cy="621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30096" y="4642034"/>
            <a:ext cx="5814401" cy="657380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900100" y="1673850"/>
            <a:ext cx="1243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379737" y="4678600"/>
            <a:ext cx="6239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9846960" y="4678600"/>
            <a:ext cx="6241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/>
          <p:nvPr/>
        </p:nvSpPr>
        <p:spPr>
          <a:xfrm>
            <a:off x="16357926" y="742100"/>
            <a:ext cx="1114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13967549" y="7421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66" name="Google Shape;66;p7"/>
          <p:cNvSpPr txBox="1"/>
          <p:nvPr/>
        </p:nvSpPr>
        <p:spPr>
          <a:xfrm>
            <a:off x="11664101" y="7421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67" name="Google Shape;67;p7"/>
          <p:cNvSpPr txBox="1"/>
          <p:nvPr/>
        </p:nvSpPr>
        <p:spPr>
          <a:xfrm>
            <a:off x="9442351" y="742096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pic>
        <p:nvPicPr>
          <p:cNvPr id="68" name="Google Shape;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6979698">
            <a:off x="-7398192" y="-3030492"/>
            <a:ext cx="9438540" cy="7889504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47278" y="-2103676"/>
            <a:ext cx="7797725" cy="56853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900100" y="1673850"/>
            <a:ext cx="1243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/>
          <p:nvPr/>
        </p:nvSpPr>
        <p:spPr>
          <a:xfrm>
            <a:off x="7944276" y="771525"/>
            <a:ext cx="1232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74" name="Google Shape;74;p8"/>
          <p:cNvSpPr txBox="1"/>
          <p:nvPr/>
        </p:nvSpPr>
        <p:spPr>
          <a:xfrm>
            <a:off x="5553899" y="771525"/>
            <a:ext cx="942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75" name="Google Shape;75;p8"/>
          <p:cNvSpPr txBox="1"/>
          <p:nvPr/>
        </p:nvSpPr>
        <p:spPr>
          <a:xfrm>
            <a:off x="3250451" y="771525"/>
            <a:ext cx="942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1002325" y="771526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pic>
        <p:nvPicPr>
          <p:cNvPr id="77" name="Google Shape;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898075" y="2245125"/>
            <a:ext cx="11495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1"/>
          </p:nvPr>
        </p:nvSpPr>
        <p:spPr>
          <a:xfrm>
            <a:off x="9330425" y="3838125"/>
            <a:ext cx="7027500" cy="4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2413450" y="3917050"/>
            <a:ext cx="5970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16357926" y="742100"/>
            <a:ext cx="1114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83" name="Google Shape;83;p9"/>
          <p:cNvSpPr txBox="1"/>
          <p:nvPr/>
        </p:nvSpPr>
        <p:spPr>
          <a:xfrm>
            <a:off x="13967549" y="7421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84" name="Google Shape;84;p9"/>
          <p:cNvSpPr txBox="1"/>
          <p:nvPr/>
        </p:nvSpPr>
        <p:spPr>
          <a:xfrm>
            <a:off x="11664101" y="742100"/>
            <a:ext cx="901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85" name="Google Shape;85;p9"/>
          <p:cNvSpPr txBox="1"/>
          <p:nvPr/>
        </p:nvSpPr>
        <p:spPr>
          <a:xfrm>
            <a:off x="9442351" y="742096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pic>
        <p:nvPicPr>
          <p:cNvPr id="86" name="Google Shape;8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/>
          <p:nvPr/>
        </p:nvSpPr>
        <p:spPr>
          <a:xfrm rot="6979698">
            <a:off x="-7398192" y="-3030492"/>
            <a:ext cx="9438540" cy="7889504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73153" y="-2215563"/>
            <a:ext cx="7797725" cy="568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867035" y="2824850"/>
            <a:ext cx="10065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>
            <a:spLocks noGrp="1"/>
          </p:cNvSpPr>
          <p:nvPr>
            <p:ph type="pic" idx="2"/>
          </p:nvPr>
        </p:nvSpPr>
        <p:spPr>
          <a:xfrm>
            <a:off x="11313624" y="4577775"/>
            <a:ext cx="4695600" cy="35217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0"/>
          <p:cNvSpPr txBox="1">
            <a:spLocks noGrp="1"/>
          </p:cNvSpPr>
          <p:nvPr>
            <p:ph type="body" idx="1"/>
          </p:nvPr>
        </p:nvSpPr>
        <p:spPr>
          <a:xfrm>
            <a:off x="3281988" y="47410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/>
          <p:nvPr/>
        </p:nvSpPr>
        <p:spPr>
          <a:xfrm>
            <a:off x="7944276" y="771525"/>
            <a:ext cx="1232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94" name="Google Shape;94;p10"/>
          <p:cNvSpPr txBox="1"/>
          <p:nvPr/>
        </p:nvSpPr>
        <p:spPr>
          <a:xfrm>
            <a:off x="5553899" y="771525"/>
            <a:ext cx="942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95" name="Google Shape;95;p10"/>
          <p:cNvSpPr txBox="1"/>
          <p:nvPr/>
        </p:nvSpPr>
        <p:spPr>
          <a:xfrm>
            <a:off x="3250451" y="771525"/>
            <a:ext cx="942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96" name="Google Shape;96;p10"/>
          <p:cNvSpPr txBox="1"/>
          <p:nvPr/>
        </p:nvSpPr>
        <p:spPr>
          <a:xfrm>
            <a:off x="1002325" y="771526"/>
            <a:ext cx="58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/>
          <p:nvPr/>
        </p:nvSpPr>
        <p:spPr>
          <a:xfrm rot="1926828">
            <a:off x="-4003946" y="6854248"/>
            <a:ext cx="6280878" cy="5250071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27396" y="4922584"/>
            <a:ext cx="5814401" cy="657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00100" y="1673850"/>
            <a:ext cx="1243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007074"/>
              </a:buClr>
              <a:buSzPts val="7000"/>
              <a:buFont typeface="Archivo Black"/>
              <a:buNone/>
              <a:defRPr sz="7000" b="1" i="0" u="none" strike="noStrike" cap="none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06200" y="4378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»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27.jpeg"/><Relationship Id="rId4" Type="http://schemas.openxmlformats.org/officeDocument/2006/relationships/image" Target="../media/image23.png"/><Relationship Id="rId9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9.png"/><Relationship Id="rId5" Type="http://schemas.openxmlformats.org/officeDocument/2006/relationships/image" Target="../media/image1.png"/><Relationship Id="rId10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39.png"/><Relationship Id="rId5" Type="http://schemas.openxmlformats.org/officeDocument/2006/relationships/image" Target="../media/image52.png"/><Relationship Id="rId10" Type="http://schemas.openxmlformats.org/officeDocument/2006/relationships/image" Target="../media/image38.png"/><Relationship Id="rId4" Type="http://schemas.openxmlformats.org/officeDocument/2006/relationships/image" Target="../media/image51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gi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1F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84175" y="-16094025"/>
            <a:ext cx="30425976" cy="3344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313" y="-970026"/>
            <a:ext cx="5187875" cy="149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9138" y="6571770"/>
            <a:ext cx="4952024" cy="47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6450" y="1706525"/>
            <a:ext cx="8498498" cy="9373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1"/>
          <p:cNvGrpSpPr/>
          <p:nvPr/>
        </p:nvGrpSpPr>
        <p:grpSpPr>
          <a:xfrm>
            <a:off x="940160" y="7873080"/>
            <a:ext cx="6806004" cy="880626"/>
            <a:chOff x="0" y="-28575"/>
            <a:chExt cx="716289" cy="288853"/>
          </a:xfrm>
        </p:grpSpPr>
        <p:sp>
          <p:nvSpPr>
            <p:cNvPr id="109" name="Google Shape;109;p11"/>
            <p:cNvSpPr/>
            <p:nvPr/>
          </p:nvSpPr>
          <p:spPr>
            <a:xfrm>
              <a:off x="0" y="0"/>
              <a:ext cx="716289" cy="260278"/>
            </a:xfrm>
            <a:custGeom>
              <a:avLst/>
              <a:gdLst/>
              <a:ahLst/>
              <a:cxnLst/>
              <a:rect l="l" t="t" r="r" b="b"/>
              <a:pathLst>
                <a:path w="716289" h="260278" extrusionOk="0">
                  <a:moveTo>
                    <a:pt x="130139" y="0"/>
                  </a:moveTo>
                  <a:lnTo>
                    <a:pt x="586150" y="0"/>
                  </a:lnTo>
                  <a:cubicBezTo>
                    <a:pt x="620665" y="0"/>
                    <a:pt x="653767" y="13711"/>
                    <a:pt x="678172" y="38117"/>
                  </a:cubicBezTo>
                  <a:cubicBezTo>
                    <a:pt x="702578" y="62523"/>
                    <a:pt x="716289" y="95624"/>
                    <a:pt x="716289" y="130139"/>
                  </a:cubicBezTo>
                  <a:lnTo>
                    <a:pt x="716289" y="130139"/>
                  </a:lnTo>
                  <a:cubicBezTo>
                    <a:pt x="716289" y="202013"/>
                    <a:pt x="658024" y="260278"/>
                    <a:pt x="586150" y="260278"/>
                  </a:cubicBezTo>
                  <a:lnTo>
                    <a:pt x="130139" y="260278"/>
                  </a:lnTo>
                  <a:cubicBezTo>
                    <a:pt x="58265" y="260278"/>
                    <a:pt x="0" y="202013"/>
                    <a:pt x="0" y="130139"/>
                  </a:cubicBezTo>
                  <a:lnTo>
                    <a:pt x="0" y="130139"/>
                  </a:lnTo>
                  <a:cubicBezTo>
                    <a:pt x="0" y="58265"/>
                    <a:pt x="58265" y="0"/>
                    <a:pt x="130139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 txBox="1"/>
            <p:nvPr/>
          </p:nvSpPr>
          <p:spPr>
            <a:xfrm>
              <a:off x="0" y="-28575"/>
              <a:ext cx="716289" cy="288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1"/>
          <p:cNvSpPr txBox="1"/>
          <p:nvPr/>
        </p:nvSpPr>
        <p:spPr>
          <a:xfrm>
            <a:off x="940160" y="2053783"/>
            <a:ext cx="7727400" cy="347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29" b="0" i="0" u="none" strike="noStrike" cap="none" dirty="0" smtClean="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Mental Health Issues – Text Classifier </a:t>
            </a:r>
            <a:endParaRPr dirty="0"/>
          </a:p>
        </p:txBody>
      </p:sp>
      <p:sp>
        <p:nvSpPr>
          <p:cNvPr id="119" name="Google Shape;119;p11"/>
          <p:cNvSpPr txBox="1"/>
          <p:nvPr/>
        </p:nvSpPr>
        <p:spPr>
          <a:xfrm>
            <a:off x="1216576" y="7950152"/>
            <a:ext cx="6293737" cy="72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72" b="1" i="0" u="none" strike="noStrike" cap="none" dirty="0" err="1" smtClean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Marinescu</a:t>
            </a:r>
            <a:r>
              <a:rPr lang="en-US" sz="3372" b="1" i="0" u="none" strike="noStrike" cap="none" dirty="0" smtClean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372" b="1" i="0" u="none" strike="noStrike" cap="none" dirty="0" err="1" smtClean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Alexandru</a:t>
            </a:r>
            <a:r>
              <a:rPr lang="en-US" sz="3372" b="1" i="0" u="none" strike="noStrike" cap="none" dirty="0" smtClean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– Gr. 407</a:t>
            </a:r>
            <a:endParaRPr dirty="0"/>
          </a:p>
        </p:txBody>
      </p:sp>
      <p:pic>
        <p:nvPicPr>
          <p:cNvPr id="122" name="Google Shape;12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52400" y="6261462"/>
            <a:ext cx="529200" cy="48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77076" y="880138"/>
            <a:ext cx="541399" cy="495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63863" y="4843514"/>
            <a:ext cx="665425" cy="59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1F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/>
          <p:nvPr/>
        </p:nvSpPr>
        <p:spPr>
          <a:xfrm rot="-9629318">
            <a:off x="12928208" y="-5091933"/>
            <a:ext cx="9437455" cy="7888596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2"/>
          <p:cNvSpPr/>
          <p:nvPr/>
        </p:nvSpPr>
        <p:spPr>
          <a:xfrm rot="1928025">
            <a:off x="-3904307" y="6775385"/>
            <a:ext cx="6276450" cy="5246370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887617" y="3773099"/>
            <a:ext cx="3402590" cy="2926228"/>
          </a:xfrm>
          <a:custGeom>
            <a:avLst/>
            <a:gdLst/>
            <a:ahLst/>
            <a:cxnLst/>
            <a:rect l="l" t="t" r="r" b="b"/>
            <a:pathLst>
              <a:path w="3402590" h="2926228" extrusionOk="0">
                <a:moveTo>
                  <a:pt x="0" y="0"/>
                </a:moveTo>
                <a:lnTo>
                  <a:pt x="3402590" y="0"/>
                </a:lnTo>
                <a:lnTo>
                  <a:pt x="3402590" y="2926228"/>
                </a:lnTo>
                <a:lnTo>
                  <a:pt x="0" y="2926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12"/>
          <p:cNvSpPr/>
          <p:nvPr/>
        </p:nvSpPr>
        <p:spPr>
          <a:xfrm>
            <a:off x="5157908" y="3773099"/>
            <a:ext cx="3402590" cy="2926228"/>
          </a:xfrm>
          <a:custGeom>
            <a:avLst/>
            <a:gdLst/>
            <a:ahLst/>
            <a:cxnLst/>
            <a:rect l="l" t="t" r="r" b="b"/>
            <a:pathLst>
              <a:path w="3402590" h="2926228" extrusionOk="0">
                <a:moveTo>
                  <a:pt x="0" y="0"/>
                </a:moveTo>
                <a:lnTo>
                  <a:pt x="3402590" y="0"/>
                </a:lnTo>
                <a:lnTo>
                  <a:pt x="3402590" y="2926228"/>
                </a:lnTo>
                <a:lnTo>
                  <a:pt x="0" y="2926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3" name="Google Shape;133;p12"/>
          <p:cNvSpPr/>
          <p:nvPr/>
        </p:nvSpPr>
        <p:spPr>
          <a:xfrm>
            <a:off x="9324993" y="3773099"/>
            <a:ext cx="3402590" cy="2926228"/>
          </a:xfrm>
          <a:custGeom>
            <a:avLst/>
            <a:gdLst/>
            <a:ahLst/>
            <a:cxnLst/>
            <a:rect l="l" t="t" r="r" b="b"/>
            <a:pathLst>
              <a:path w="3402590" h="2926228" extrusionOk="0">
                <a:moveTo>
                  <a:pt x="0" y="0"/>
                </a:moveTo>
                <a:lnTo>
                  <a:pt x="3402591" y="0"/>
                </a:lnTo>
                <a:lnTo>
                  <a:pt x="3402591" y="2926228"/>
                </a:lnTo>
                <a:lnTo>
                  <a:pt x="0" y="2926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12"/>
          <p:cNvSpPr txBox="1"/>
          <p:nvPr/>
        </p:nvSpPr>
        <p:spPr>
          <a:xfrm>
            <a:off x="13653820" y="8075493"/>
            <a:ext cx="330607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Improvements, Ethical Statement, Limitations</a:t>
            </a:r>
            <a:endParaRPr dirty="0"/>
          </a:p>
        </p:txBody>
      </p:sp>
      <p:grpSp>
        <p:nvGrpSpPr>
          <p:cNvPr id="135" name="Google Shape;135;p12"/>
          <p:cNvGrpSpPr/>
          <p:nvPr/>
        </p:nvGrpSpPr>
        <p:grpSpPr>
          <a:xfrm>
            <a:off x="1614012" y="3919409"/>
            <a:ext cx="1949801" cy="1949801"/>
            <a:chOff x="0" y="0"/>
            <a:chExt cx="812800" cy="812800"/>
          </a:xfrm>
        </p:grpSpPr>
        <p:sp>
          <p:nvSpPr>
            <p:cNvPr id="136" name="Google Shape;136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12"/>
          <p:cNvGrpSpPr/>
          <p:nvPr/>
        </p:nvGrpSpPr>
        <p:grpSpPr>
          <a:xfrm>
            <a:off x="10089488" y="3919409"/>
            <a:ext cx="1949801" cy="1949801"/>
            <a:chOff x="0" y="0"/>
            <a:chExt cx="812800" cy="812800"/>
          </a:xfrm>
        </p:grpSpPr>
        <p:sp>
          <p:nvSpPr>
            <p:cNvPr id="139" name="Google Shape;139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12"/>
          <p:cNvGrpSpPr/>
          <p:nvPr/>
        </p:nvGrpSpPr>
        <p:grpSpPr>
          <a:xfrm>
            <a:off x="5797199" y="3919409"/>
            <a:ext cx="1949801" cy="1949801"/>
            <a:chOff x="0" y="0"/>
            <a:chExt cx="812800" cy="812800"/>
          </a:xfrm>
        </p:grpSpPr>
        <p:sp>
          <p:nvSpPr>
            <p:cNvPr id="142" name="Google Shape;142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2"/>
          <p:cNvSpPr txBox="1"/>
          <p:nvPr/>
        </p:nvSpPr>
        <p:spPr>
          <a:xfrm>
            <a:off x="5193072" y="7314883"/>
            <a:ext cx="379065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7074"/>
                </a:solidFill>
                <a:latin typeface="Archivo Black"/>
                <a:sym typeface="Archivo Black"/>
              </a:rPr>
              <a:t>RELATED WORK</a:t>
            </a:r>
            <a:endParaRPr dirty="0"/>
          </a:p>
        </p:txBody>
      </p:sp>
      <p:sp>
        <p:nvSpPr>
          <p:cNvPr id="145" name="Google Shape;145;p12"/>
          <p:cNvSpPr txBox="1"/>
          <p:nvPr/>
        </p:nvSpPr>
        <p:spPr>
          <a:xfrm>
            <a:off x="5157908" y="8075493"/>
            <a:ext cx="37483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use case scenario and related work in the field</a:t>
            </a:r>
            <a:endParaRPr dirty="0"/>
          </a:p>
        </p:txBody>
      </p:sp>
      <p:sp>
        <p:nvSpPr>
          <p:cNvPr id="146" name="Google Shape;146;p12"/>
          <p:cNvSpPr txBox="1"/>
          <p:nvPr/>
        </p:nvSpPr>
        <p:spPr>
          <a:xfrm>
            <a:off x="996593" y="7314883"/>
            <a:ext cx="355356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endParaRPr dirty="0"/>
          </a:p>
        </p:txBody>
      </p:sp>
      <p:sp>
        <p:nvSpPr>
          <p:cNvPr id="147" name="Google Shape;147;p12"/>
          <p:cNvSpPr txBox="1"/>
          <p:nvPr/>
        </p:nvSpPr>
        <p:spPr>
          <a:xfrm>
            <a:off x="1028700" y="8075493"/>
            <a:ext cx="3542239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Present the main purpose of the project</a:t>
            </a:r>
            <a:endParaRPr dirty="0"/>
          </a:p>
        </p:txBody>
      </p:sp>
      <p:sp>
        <p:nvSpPr>
          <p:cNvPr id="148" name="Google Shape;148;p12"/>
          <p:cNvSpPr txBox="1"/>
          <p:nvPr/>
        </p:nvSpPr>
        <p:spPr>
          <a:xfrm>
            <a:off x="13334234" y="7305866"/>
            <a:ext cx="3794478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  <a:endParaRPr dirty="0"/>
          </a:p>
        </p:txBody>
      </p:sp>
      <p:sp>
        <p:nvSpPr>
          <p:cNvPr id="149" name="Google Shape;149;p12"/>
          <p:cNvSpPr txBox="1"/>
          <p:nvPr/>
        </p:nvSpPr>
        <p:spPr>
          <a:xfrm>
            <a:off x="1028700" y="2103309"/>
            <a:ext cx="10847757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dirty="0"/>
          </a:p>
        </p:txBody>
      </p:sp>
      <p:sp>
        <p:nvSpPr>
          <p:cNvPr id="150" name="Google Shape;150;p12"/>
          <p:cNvSpPr txBox="1"/>
          <p:nvPr/>
        </p:nvSpPr>
        <p:spPr>
          <a:xfrm>
            <a:off x="1826791" y="4248272"/>
            <a:ext cx="1814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 dirty="0"/>
          </a:p>
        </p:txBody>
      </p:sp>
      <p:sp>
        <p:nvSpPr>
          <p:cNvPr id="151" name="Google Shape;151;p12"/>
          <p:cNvSpPr txBox="1"/>
          <p:nvPr/>
        </p:nvSpPr>
        <p:spPr>
          <a:xfrm>
            <a:off x="6031318" y="4248272"/>
            <a:ext cx="1814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152" name="Google Shape;152;p12"/>
          <p:cNvSpPr txBox="1"/>
          <p:nvPr/>
        </p:nvSpPr>
        <p:spPr>
          <a:xfrm>
            <a:off x="10308230" y="4248272"/>
            <a:ext cx="1814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 dirty="0"/>
          </a:p>
        </p:txBody>
      </p:sp>
      <p:pic>
        <p:nvPicPr>
          <p:cNvPr id="157" name="Google Shape;15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3940" y="-1639926"/>
            <a:ext cx="5462950" cy="643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64025" y="4513763"/>
            <a:ext cx="5462950" cy="6176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02987" y="1795249"/>
            <a:ext cx="764562" cy="6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9225" y="8958944"/>
            <a:ext cx="567900" cy="51150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33;p12"/>
          <p:cNvSpPr/>
          <p:nvPr/>
        </p:nvSpPr>
        <p:spPr>
          <a:xfrm>
            <a:off x="13492078" y="3773099"/>
            <a:ext cx="3402590" cy="2926228"/>
          </a:xfrm>
          <a:custGeom>
            <a:avLst/>
            <a:gdLst/>
            <a:ahLst/>
            <a:cxnLst/>
            <a:rect l="l" t="t" r="r" b="b"/>
            <a:pathLst>
              <a:path w="3402590" h="2926228" extrusionOk="0">
                <a:moveTo>
                  <a:pt x="0" y="0"/>
                </a:moveTo>
                <a:lnTo>
                  <a:pt x="3402591" y="0"/>
                </a:lnTo>
                <a:lnTo>
                  <a:pt x="3402591" y="2926228"/>
                </a:lnTo>
                <a:lnTo>
                  <a:pt x="0" y="2926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1" name="Google Shape;138;p12"/>
          <p:cNvGrpSpPr/>
          <p:nvPr/>
        </p:nvGrpSpPr>
        <p:grpSpPr>
          <a:xfrm>
            <a:off x="14256573" y="3919409"/>
            <a:ext cx="1949801" cy="1949801"/>
            <a:chOff x="0" y="0"/>
            <a:chExt cx="812800" cy="812800"/>
          </a:xfrm>
        </p:grpSpPr>
        <p:sp>
          <p:nvSpPr>
            <p:cNvPr id="42" name="Google Shape;139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0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152;p12"/>
          <p:cNvSpPr txBox="1"/>
          <p:nvPr/>
        </p:nvSpPr>
        <p:spPr>
          <a:xfrm>
            <a:off x="14475315" y="4248272"/>
            <a:ext cx="1814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smtClean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  <a:endParaRPr dirty="0"/>
          </a:p>
        </p:txBody>
      </p:sp>
      <p:sp>
        <p:nvSpPr>
          <p:cNvPr id="45" name="Google Shape;144;p12"/>
          <p:cNvSpPr txBox="1"/>
          <p:nvPr/>
        </p:nvSpPr>
        <p:spPr>
          <a:xfrm>
            <a:off x="9169058" y="7314883"/>
            <a:ext cx="379065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7074"/>
                </a:solidFill>
                <a:latin typeface="Archivo Black"/>
                <a:sym typeface="Archivo Black"/>
              </a:rPr>
              <a:t>METHOD</a:t>
            </a:r>
            <a:endParaRPr dirty="0"/>
          </a:p>
        </p:txBody>
      </p:sp>
      <p:sp>
        <p:nvSpPr>
          <p:cNvPr id="46" name="Google Shape;145;p12"/>
          <p:cNvSpPr txBox="1"/>
          <p:nvPr/>
        </p:nvSpPr>
        <p:spPr>
          <a:xfrm>
            <a:off x="9341280" y="8075493"/>
            <a:ext cx="37483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Dataset, Preprocessing, Methods, Evaluation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1F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/>
        </p:nvSpPr>
        <p:spPr>
          <a:xfrm>
            <a:off x="350186" y="4179237"/>
            <a:ext cx="9391778" cy="400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Project is about a mental health issues text classifier, which has the following goals: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 smtClean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Determine whether a given text is related to mental disorders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endParaRPr lang="en-US" sz="105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If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related, identify the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issue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from a predefined set of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labels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ct val="115000"/>
              </a:lnSpc>
            </a:pP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lang="en-US" sz="2400" dirty="0">
                <a:latin typeface="Arimo"/>
                <a:ea typeface="Arimo"/>
                <a:cs typeface="Arimo"/>
                <a:sym typeface="Arimo"/>
              </a:rPr>
              <a:t>topic was chosen because mental health is a critical aspect of everyday </a:t>
            </a: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life. </a:t>
            </a:r>
          </a:p>
          <a:p>
            <a:pPr lvl="0">
              <a:lnSpc>
                <a:spcPct val="115000"/>
              </a:lnSpc>
            </a:pP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Can provide insight to experts, based on someone’s textual data</a:t>
            </a:r>
            <a:endParaRPr dirty="0"/>
          </a:p>
        </p:txBody>
      </p:sp>
      <p:sp>
        <p:nvSpPr>
          <p:cNvPr id="167" name="Google Shape;167;p13"/>
          <p:cNvSpPr/>
          <p:nvPr/>
        </p:nvSpPr>
        <p:spPr>
          <a:xfrm rot="6980335">
            <a:off x="-7403596" y="-3032236"/>
            <a:ext cx="9443050" cy="7893273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 rot="-2262224">
            <a:off x="14097550" y="6778317"/>
            <a:ext cx="1319231" cy="1695274"/>
          </a:xfrm>
          <a:custGeom>
            <a:avLst/>
            <a:gdLst/>
            <a:ahLst/>
            <a:cxnLst/>
            <a:rect l="l" t="t" r="r" b="b"/>
            <a:pathLst>
              <a:path w="1319231" h="1695274" extrusionOk="0">
                <a:moveTo>
                  <a:pt x="0" y="0"/>
                </a:moveTo>
                <a:lnTo>
                  <a:pt x="1319231" y="0"/>
                </a:lnTo>
                <a:lnTo>
                  <a:pt x="1319231" y="1695274"/>
                </a:lnTo>
                <a:lnTo>
                  <a:pt x="0" y="1695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13"/>
          <p:cNvSpPr/>
          <p:nvPr/>
        </p:nvSpPr>
        <p:spPr>
          <a:xfrm rot="-8100000">
            <a:off x="12673248" y="3403728"/>
            <a:ext cx="899642" cy="1156081"/>
          </a:xfrm>
          <a:custGeom>
            <a:avLst/>
            <a:gdLst/>
            <a:ahLst/>
            <a:cxnLst/>
            <a:rect l="l" t="t" r="r" b="b"/>
            <a:pathLst>
              <a:path w="899642" h="1156081" extrusionOk="0">
                <a:moveTo>
                  <a:pt x="0" y="0"/>
                </a:moveTo>
                <a:lnTo>
                  <a:pt x="899641" y="0"/>
                </a:lnTo>
                <a:lnTo>
                  <a:pt x="899641" y="1156081"/>
                </a:lnTo>
                <a:lnTo>
                  <a:pt x="0" y="1156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p13"/>
          <p:cNvSpPr/>
          <p:nvPr/>
        </p:nvSpPr>
        <p:spPr>
          <a:xfrm rot="-10118850" flipH="1">
            <a:off x="14372169" y="4577387"/>
            <a:ext cx="999337" cy="1284194"/>
          </a:xfrm>
          <a:custGeom>
            <a:avLst/>
            <a:gdLst/>
            <a:ahLst/>
            <a:cxnLst/>
            <a:rect l="l" t="t" r="r" b="b"/>
            <a:pathLst>
              <a:path w="999337" h="1284194" extrusionOk="0">
                <a:moveTo>
                  <a:pt x="0" y="1284194"/>
                </a:moveTo>
                <a:lnTo>
                  <a:pt x="999336" y="1284194"/>
                </a:lnTo>
                <a:lnTo>
                  <a:pt x="999336" y="0"/>
                </a:lnTo>
                <a:lnTo>
                  <a:pt x="0" y="0"/>
                </a:lnTo>
                <a:lnTo>
                  <a:pt x="0" y="128419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71" name="Google Shape;171;p13"/>
          <p:cNvGrpSpPr/>
          <p:nvPr/>
        </p:nvGrpSpPr>
        <p:grpSpPr>
          <a:xfrm>
            <a:off x="9683392" y="3895988"/>
            <a:ext cx="4911745" cy="4911745"/>
            <a:chOff x="0" y="0"/>
            <a:chExt cx="812800" cy="812800"/>
          </a:xfrm>
        </p:grpSpPr>
        <p:sp>
          <p:nvSpPr>
            <p:cNvPr id="172" name="Google Shape;172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707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3"/>
          <p:cNvGrpSpPr/>
          <p:nvPr/>
        </p:nvGrpSpPr>
        <p:grpSpPr>
          <a:xfrm>
            <a:off x="10657424" y="7851971"/>
            <a:ext cx="3086100" cy="387525"/>
            <a:chOff x="0" y="-20973"/>
            <a:chExt cx="812800" cy="102064"/>
          </a:xfrm>
        </p:grpSpPr>
        <p:sp>
          <p:nvSpPr>
            <p:cNvPr id="175" name="Google Shape;175;p13"/>
            <p:cNvSpPr/>
            <p:nvPr/>
          </p:nvSpPr>
          <p:spPr>
            <a:xfrm>
              <a:off x="0" y="0"/>
              <a:ext cx="812800" cy="81091"/>
            </a:xfrm>
            <a:custGeom>
              <a:avLst/>
              <a:gdLst/>
              <a:ahLst/>
              <a:cxnLst/>
              <a:rect l="l" t="t" r="r" b="b"/>
              <a:pathLst>
                <a:path w="812800" h="81091" extrusionOk="0">
                  <a:moveTo>
                    <a:pt x="406400" y="0"/>
                  </a:moveTo>
                  <a:cubicBezTo>
                    <a:pt x="181951" y="0"/>
                    <a:pt x="0" y="18153"/>
                    <a:pt x="0" y="40546"/>
                  </a:cubicBezTo>
                  <a:cubicBezTo>
                    <a:pt x="0" y="62938"/>
                    <a:pt x="181951" y="81091"/>
                    <a:pt x="406400" y="81091"/>
                  </a:cubicBezTo>
                  <a:cubicBezTo>
                    <a:pt x="630849" y="81091"/>
                    <a:pt x="812800" y="62938"/>
                    <a:pt x="812800" y="40546"/>
                  </a:cubicBezTo>
                  <a:cubicBezTo>
                    <a:pt x="812800" y="1815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 txBox="1"/>
            <p:nvPr/>
          </p:nvSpPr>
          <p:spPr>
            <a:xfrm>
              <a:off x="76200" y="-20973"/>
              <a:ext cx="660400" cy="94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3"/>
          <p:cNvGrpSpPr/>
          <p:nvPr/>
        </p:nvGrpSpPr>
        <p:grpSpPr>
          <a:xfrm>
            <a:off x="12656962" y="5989732"/>
            <a:ext cx="102023" cy="102023"/>
            <a:chOff x="0" y="0"/>
            <a:chExt cx="812800" cy="812800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12904050" y="5821769"/>
            <a:ext cx="125026" cy="125026"/>
            <a:chOff x="0" y="0"/>
            <a:chExt cx="812800" cy="812800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3"/>
          <p:cNvGrpSpPr/>
          <p:nvPr/>
        </p:nvGrpSpPr>
        <p:grpSpPr>
          <a:xfrm>
            <a:off x="12686242" y="5677919"/>
            <a:ext cx="72742" cy="72742"/>
            <a:chOff x="0" y="0"/>
            <a:chExt cx="812800" cy="812800"/>
          </a:xfrm>
        </p:grpSpPr>
        <p:sp>
          <p:nvSpPr>
            <p:cNvPr id="184" name="Google Shape;184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3"/>
          <p:cNvGrpSpPr/>
          <p:nvPr/>
        </p:nvGrpSpPr>
        <p:grpSpPr>
          <a:xfrm rot="-2542800">
            <a:off x="15764848" y="6601602"/>
            <a:ext cx="1716581" cy="1716581"/>
            <a:chOff x="0" y="0"/>
            <a:chExt cx="812800" cy="812800"/>
          </a:xfrm>
        </p:grpSpPr>
        <p:sp>
          <p:nvSpPr>
            <p:cNvPr id="187" name="Google Shape;18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707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800" tIns="87800" rIns="87800" bIns="87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3"/>
          <p:cNvGrpSpPr/>
          <p:nvPr/>
        </p:nvGrpSpPr>
        <p:grpSpPr>
          <a:xfrm rot="-2542800">
            <a:off x="15450279" y="3519501"/>
            <a:ext cx="1716581" cy="1716581"/>
            <a:chOff x="0" y="0"/>
            <a:chExt cx="812800" cy="812800"/>
          </a:xfrm>
        </p:grpSpPr>
        <p:sp>
          <p:nvSpPr>
            <p:cNvPr id="190" name="Google Shape;190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707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800" tIns="87800" rIns="87800" bIns="87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13"/>
          <p:cNvGrpSpPr/>
          <p:nvPr/>
        </p:nvGrpSpPr>
        <p:grpSpPr>
          <a:xfrm rot="-2542800">
            <a:off x="12612782" y="1532382"/>
            <a:ext cx="1716581" cy="1716581"/>
            <a:chOff x="0" y="0"/>
            <a:chExt cx="812800" cy="812800"/>
          </a:xfrm>
        </p:grpSpPr>
        <p:sp>
          <p:nvSpPr>
            <p:cNvPr id="193" name="Google Shape;193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707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800" tIns="87800" rIns="87800" bIns="87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3"/>
          <p:cNvSpPr txBox="1"/>
          <p:nvPr/>
        </p:nvSpPr>
        <p:spPr>
          <a:xfrm>
            <a:off x="1137600" y="1970494"/>
            <a:ext cx="7816949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endParaRPr dirty="0"/>
          </a:p>
        </p:txBody>
      </p:sp>
      <p:pic>
        <p:nvPicPr>
          <p:cNvPr id="200" name="Google Shape;20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1837" y="7083066"/>
            <a:ext cx="942600" cy="72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2075" y="3959858"/>
            <a:ext cx="752325" cy="83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54771" y="1894064"/>
            <a:ext cx="1232575" cy="109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7001" y="4377800"/>
            <a:ext cx="2425075" cy="378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0575" y="9304642"/>
            <a:ext cx="583700" cy="52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04322" y="1894084"/>
            <a:ext cx="665400" cy="60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3073764" y="-1946153"/>
            <a:ext cx="6736670" cy="491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1F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/>
          <p:nvPr/>
        </p:nvSpPr>
        <p:spPr>
          <a:xfrm rot="1928025">
            <a:off x="-4004127" y="6853794"/>
            <a:ext cx="6276450" cy="5246370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"/>
          <p:cNvSpPr/>
          <p:nvPr/>
        </p:nvSpPr>
        <p:spPr>
          <a:xfrm rot="-9629403">
            <a:off x="12923424" y="-5097333"/>
            <a:ext cx="9443050" cy="7893273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1028700" y="667963"/>
            <a:ext cx="14932479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 smtClean="0">
                <a:solidFill>
                  <a:srgbClr val="007074"/>
                </a:solidFill>
                <a:latin typeface="Archivo Black"/>
                <a:sym typeface="Archivo Black"/>
              </a:rPr>
              <a:t>RELATED WORK</a:t>
            </a:r>
            <a:endParaRPr dirty="0"/>
          </a:p>
        </p:txBody>
      </p:sp>
      <p:sp>
        <p:nvSpPr>
          <p:cNvPr id="221" name="Google Shape;221;p14"/>
          <p:cNvSpPr txBox="1"/>
          <p:nvPr/>
        </p:nvSpPr>
        <p:spPr>
          <a:xfrm>
            <a:off x="9620995" y="1883144"/>
            <a:ext cx="5587431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9958"/>
              </a:lnSpc>
            </a:pPr>
            <a:r>
              <a:rPr lang="en-US" sz="2400" dirty="0">
                <a:latin typeface="Arimo"/>
                <a:ea typeface="Arimo"/>
                <a:cs typeface="Arimo"/>
                <a:sym typeface="Arimo"/>
              </a:rPr>
              <a:t>Multi-Class Multi-Level Classification of Mental Health Disorders on Textual Data from Social Media</a:t>
            </a:r>
            <a:endParaRPr dirty="0"/>
          </a:p>
        </p:txBody>
      </p:sp>
      <p:pic>
        <p:nvPicPr>
          <p:cNvPr id="222" name="Google Shape;22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3875" y="8915998"/>
            <a:ext cx="1298125" cy="68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7925" y="3164048"/>
            <a:ext cx="901500" cy="81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7295" y="-1691011"/>
            <a:ext cx="5635075" cy="66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307015" y="3762900"/>
            <a:ext cx="6882231" cy="77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 rotWithShape="1">
          <a:blip r:embed="rId7"/>
          <a:srcRect l="1150" r="1435" b="2585"/>
          <a:stretch/>
        </p:blipFill>
        <p:spPr>
          <a:xfrm>
            <a:off x="9620995" y="3695742"/>
            <a:ext cx="5942667" cy="253278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95" y="6594397"/>
            <a:ext cx="5927855" cy="3331577"/>
          </a:xfrm>
          <a:prstGeom prst="rect">
            <a:avLst/>
          </a:prstGeom>
        </p:spPr>
      </p:pic>
      <p:sp>
        <p:nvSpPr>
          <p:cNvPr id="18" name="Google Shape;221;p14"/>
          <p:cNvSpPr txBox="1"/>
          <p:nvPr/>
        </p:nvSpPr>
        <p:spPr>
          <a:xfrm>
            <a:off x="1785414" y="1881221"/>
            <a:ext cx="558743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9958"/>
              </a:lnSpc>
            </a:pP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Effects of The </a:t>
            </a:r>
            <a:r>
              <a:rPr lang="en-US" sz="2400" dirty="0">
                <a:latin typeface="Arimo"/>
                <a:ea typeface="Arimo"/>
                <a:cs typeface="Arimo"/>
                <a:sym typeface="Arimo"/>
              </a:rPr>
              <a:t>Christchurch Attack (New Zealand, 2019)</a:t>
            </a:r>
            <a:endParaRPr dirty="0"/>
          </a:p>
        </p:txBody>
      </p:sp>
      <p:pic>
        <p:nvPicPr>
          <p:cNvPr id="1026" name="Picture 2" descr="8chan: Forum used by extremists loses protection over mass shootings |  Science, Climate &amp; Tech News | Sky New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267" y="6594397"/>
            <a:ext cx="5922804" cy="333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ristchurch mosque attacks: suspect charged with 'terrorist act' |  Christchurch shooting | The Guardi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51" y="3695742"/>
            <a:ext cx="5925020" cy="25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1F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82;p29"/>
          <p:cNvSpPr/>
          <p:nvPr/>
        </p:nvSpPr>
        <p:spPr>
          <a:xfrm rot="1468674">
            <a:off x="16563767" y="4069894"/>
            <a:ext cx="3448465" cy="4656661"/>
          </a:xfrm>
          <a:custGeom>
            <a:avLst/>
            <a:gdLst/>
            <a:ahLst/>
            <a:cxnLst/>
            <a:rect l="l" t="t" r="r" b="b"/>
            <a:pathLst>
              <a:path w="604020" h="815643" extrusionOk="0">
                <a:moveTo>
                  <a:pt x="0" y="0"/>
                </a:moveTo>
                <a:lnTo>
                  <a:pt x="604020" y="0"/>
                </a:lnTo>
                <a:lnTo>
                  <a:pt x="604020" y="815643"/>
                </a:lnTo>
                <a:lnTo>
                  <a:pt x="0" y="815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30" name="Google Shape;2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43174" y="2128181"/>
            <a:ext cx="7449874" cy="640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5"/>
          <p:cNvSpPr/>
          <p:nvPr/>
        </p:nvSpPr>
        <p:spPr>
          <a:xfrm rot="6980335">
            <a:off x="-7403596" y="-3032236"/>
            <a:ext cx="9443050" cy="7893273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293460" y="9336874"/>
            <a:ext cx="818156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Main structure: 2 layer classification</a:t>
            </a:r>
            <a:endParaRPr dirty="0"/>
          </a:p>
        </p:txBody>
      </p:sp>
      <p:sp>
        <p:nvSpPr>
          <p:cNvPr id="246" name="Google Shape;246;p15"/>
          <p:cNvSpPr txBox="1"/>
          <p:nvPr/>
        </p:nvSpPr>
        <p:spPr>
          <a:xfrm>
            <a:off x="1028700" y="1051091"/>
            <a:ext cx="7816949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dirty="0" smtClean="0">
                <a:solidFill>
                  <a:srgbClr val="007074"/>
                </a:solidFill>
                <a:latin typeface="Archivo Black"/>
                <a:sym typeface="Archivo Black"/>
              </a:rPr>
              <a:t>METHOD</a:t>
            </a:r>
            <a:endParaRPr dirty="0"/>
          </a:p>
        </p:txBody>
      </p:sp>
      <p:pic>
        <p:nvPicPr>
          <p:cNvPr id="247" name="Google Shape;2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71741" y="-1318653"/>
            <a:ext cx="6697776" cy="488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87276" y="1990331"/>
            <a:ext cx="665400" cy="60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5026" y="8560238"/>
            <a:ext cx="862250" cy="77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6447" y="6293806"/>
            <a:ext cx="665400" cy="60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/>
          <p:nvPr/>
        </p:nvPicPr>
        <p:blipFill>
          <a:blip r:embed="rId10"/>
          <a:stretch>
            <a:fillRect/>
          </a:stretch>
        </p:blipFill>
        <p:spPr>
          <a:xfrm>
            <a:off x="294492" y="6278306"/>
            <a:ext cx="8617419" cy="2872473"/>
          </a:xfrm>
          <a:prstGeom prst="rect">
            <a:avLst/>
          </a:prstGeom>
        </p:spPr>
      </p:pic>
      <p:pic>
        <p:nvPicPr>
          <p:cNvPr id="27" name="Picture 26"/>
          <p:cNvPicPr/>
          <p:nvPr/>
        </p:nvPicPr>
        <p:blipFill>
          <a:blip r:embed="rId11"/>
          <a:stretch>
            <a:fillRect/>
          </a:stretch>
        </p:blipFill>
        <p:spPr>
          <a:xfrm>
            <a:off x="9351363" y="2325841"/>
            <a:ext cx="8617419" cy="4642122"/>
          </a:xfrm>
          <a:prstGeom prst="rect">
            <a:avLst/>
          </a:prstGeom>
        </p:spPr>
      </p:pic>
      <p:sp>
        <p:nvSpPr>
          <p:cNvPr id="28" name="Google Shape;243;p15"/>
          <p:cNvSpPr txBox="1"/>
          <p:nvPr/>
        </p:nvSpPr>
        <p:spPr>
          <a:xfrm>
            <a:off x="9351363" y="1683761"/>
            <a:ext cx="818156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Common Preprocessing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1F1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4184">
            <a:off x="13917830" y="6155535"/>
            <a:ext cx="5451515" cy="518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3475" y="1096975"/>
            <a:ext cx="7740999" cy="938683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7"/>
          <p:cNvSpPr/>
          <p:nvPr/>
        </p:nvSpPr>
        <p:spPr>
          <a:xfrm rot="1928025">
            <a:off x="-4003978" y="6853794"/>
            <a:ext cx="6276450" cy="5246370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 rot="1324231">
            <a:off x="15932024" y="2764334"/>
            <a:ext cx="4115738" cy="3539535"/>
          </a:xfrm>
          <a:custGeom>
            <a:avLst/>
            <a:gdLst/>
            <a:ahLst/>
            <a:cxnLst/>
            <a:rect l="l" t="t" r="r" b="b"/>
            <a:pathLst>
              <a:path w="4115738" h="3539535" extrusionOk="0">
                <a:moveTo>
                  <a:pt x="0" y="0"/>
                </a:moveTo>
                <a:lnTo>
                  <a:pt x="4115738" y="0"/>
                </a:lnTo>
                <a:lnTo>
                  <a:pt x="4115738" y="3539535"/>
                </a:lnTo>
                <a:lnTo>
                  <a:pt x="0" y="3539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613" name="Google Shape;61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29500" y="2421715"/>
            <a:ext cx="831500" cy="76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2338" y="8450426"/>
            <a:ext cx="665400" cy="5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627396" y="4922584"/>
            <a:ext cx="5814401" cy="657380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43;p15"/>
          <p:cNvSpPr txBox="1"/>
          <p:nvPr/>
        </p:nvSpPr>
        <p:spPr>
          <a:xfrm>
            <a:off x="380265" y="176567"/>
            <a:ext cx="563005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Binary Classifier Dataset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265" y="1266158"/>
            <a:ext cx="3742721" cy="37458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4168" y="1266157"/>
            <a:ext cx="3745870" cy="3745870"/>
          </a:xfrm>
          <a:prstGeom prst="rect">
            <a:avLst/>
          </a:prstGeom>
        </p:spPr>
      </p:pic>
      <p:sp>
        <p:nvSpPr>
          <p:cNvPr id="22" name="Google Shape;243;p15"/>
          <p:cNvSpPr txBox="1"/>
          <p:nvPr/>
        </p:nvSpPr>
        <p:spPr>
          <a:xfrm>
            <a:off x="8555380" y="218578"/>
            <a:ext cx="656736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Counsel Dataset (Multiclass)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5380" y="1266156"/>
            <a:ext cx="9440520" cy="3748255"/>
          </a:xfrm>
          <a:prstGeom prst="rect">
            <a:avLst/>
          </a:prstGeom>
        </p:spPr>
      </p:pic>
      <p:sp>
        <p:nvSpPr>
          <p:cNvPr id="24" name="Google Shape;243;p15"/>
          <p:cNvSpPr txBox="1"/>
          <p:nvPr/>
        </p:nvSpPr>
        <p:spPr>
          <a:xfrm>
            <a:off x="380265" y="5103857"/>
            <a:ext cx="656736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Dreddit</a:t>
            </a:r>
            <a:r>
              <a:rPr lang="en-US" sz="3200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2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(Multiclass)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264" y="6286000"/>
            <a:ext cx="3742721" cy="2997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4711" y="6293251"/>
            <a:ext cx="4003357" cy="2990581"/>
          </a:xfrm>
          <a:prstGeom prst="rect">
            <a:avLst/>
          </a:prstGeom>
        </p:spPr>
      </p:pic>
      <p:sp>
        <p:nvSpPr>
          <p:cNvPr id="27" name="Google Shape;243;p15"/>
          <p:cNvSpPr txBox="1"/>
          <p:nvPr/>
        </p:nvSpPr>
        <p:spPr>
          <a:xfrm>
            <a:off x="8555380" y="5090269"/>
            <a:ext cx="641792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Combined Counsel + </a:t>
            </a:r>
            <a:r>
              <a:rPr lang="en-US" sz="3200" dirty="0" err="1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Dreddit</a:t>
            </a:r>
            <a:r>
              <a:rPr lang="en-US" sz="3200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 First 10 Labels </a:t>
            </a:r>
            <a:r>
              <a:rPr lang="en-US" sz="32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(Multiclass)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1F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/>
          <p:nvPr/>
        </p:nvSpPr>
        <p:spPr>
          <a:xfrm rot="1928025">
            <a:off x="-3916261" y="6853794"/>
            <a:ext cx="6276450" cy="5246370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"/>
          <p:cNvSpPr/>
          <p:nvPr/>
        </p:nvSpPr>
        <p:spPr>
          <a:xfrm rot="-9629403">
            <a:off x="12923424" y="-5097333"/>
            <a:ext cx="9443050" cy="7893273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937" y="8730480"/>
            <a:ext cx="583700" cy="52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6862" y="5521313"/>
            <a:ext cx="862275" cy="77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75" y="4514887"/>
            <a:ext cx="665400" cy="59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9830" y="-1508567"/>
            <a:ext cx="5274288" cy="621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430096" y="4642034"/>
            <a:ext cx="5814401" cy="657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243;p15"/>
          <p:cNvSpPr txBox="1"/>
          <p:nvPr/>
        </p:nvSpPr>
        <p:spPr>
          <a:xfrm>
            <a:off x="994610" y="264912"/>
            <a:ext cx="809858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Example of model attempts - Binary Classification </a:t>
            </a:r>
            <a:endParaRPr sz="1800" dirty="0"/>
          </a:p>
        </p:txBody>
      </p:sp>
      <p:pic>
        <p:nvPicPr>
          <p:cNvPr id="39" name="Picture 38"/>
          <p:cNvPicPr/>
          <p:nvPr/>
        </p:nvPicPr>
        <p:blipFill>
          <a:blip r:embed="rId8"/>
          <a:stretch>
            <a:fillRect/>
          </a:stretch>
        </p:blipFill>
        <p:spPr>
          <a:xfrm>
            <a:off x="7882932" y="3685584"/>
            <a:ext cx="3516561" cy="3671457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>
          <a:blip r:embed="rId9"/>
          <a:stretch>
            <a:fillRect/>
          </a:stretch>
        </p:blipFill>
        <p:spPr>
          <a:xfrm>
            <a:off x="496576" y="3685584"/>
            <a:ext cx="7398699" cy="3671457"/>
          </a:xfrm>
          <a:prstGeom prst="rect">
            <a:avLst/>
          </a:prstGeom>
        </p:spPr>
      </p:pic>
      <p:sp>
        <p:nvSpPr>
          <p:cNvPr id="41" name="Google Shape;243;p15"/>
          <p:cNvSpPr txBox="1"/>
          <p:nvPr/>
        </p:nvSpPr>
        <p:spPr>
          <a:xfrm>
            <a:off x="888249" y="3031079"/>
            <a:ext cx="1002920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CNN Evaluation Results</a:t>
            </a:r>
            <a:endParaRPr dirty="0"/>
          </a:p>
        </p:txBody>
      </p:sp>
      <p:pic>
        <p:nvPicPr>
          <p:cNvPr id="42" name="Picture 4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641" y="6117347"/>
            <a:ext cx="3544377" cy="3685228"/>
          </a:xfrm>
          <a:prstGeom prst="rect">
            <a:avLst/>
          </a:prstGeom>
        </p:spPr>
      </p:pic>
      <p:sp>
        <p:nvSpPr>
          <p:cNvPr id="43" name="Google Shape;243;p15"/>
          <p:cNvSpPr txBox="1"/>
          <p:nvPr/>
        </p:nvSpPr>
        <p:spPr>
          <a:xfrm>
            <a:off x="11664598" y="5455606"/>
            <a:ext cx="563005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Ridge Confusion Matrix</a:t>
            </a:r>
            <a:endParaRPr dirty="0"/>
          </a:p>
        </p:txBody>
      </p:sp>
      <p:sp>
        <p:nvSpPr>
          <p:cNvPr id="44" name="Google Shape;243;p15"/>
          <p:cNvSpPr txBox="1"/>
          <p:nvPr/>
        </p:nvSpPr>
        <p:spPr>
          <a:xfrm>
            <a:off x="11481436" y="264912"/>
            <a:ext cx="5630056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Random Forest Confusion Matrix</a:t>
            </a:r>
            <a:endParaRPr dirty="0"/>
          </a:p>
        </p:txBody>
      </p:sp>
      <p:pic>
        <p:nvPicPr>
          <p:cNvPr id="45" name="Picture 44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641" y="1517584"/>
            <a:ext cx="3551245" cy="3692369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1F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950" y="2366300"/>
            <a:ext cx="6065203" cy="512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18"/>
          <p:cNvGrpSpPr/>
          <p:nvPr/>
        </p:nvGrpSpPr>
        <p:grpSpPr>
          <a:xfrm rot="10800000">
            <a:off x="3614880" y="2341486"/>
            <a:ext cx="4620188" cy="4620188"/>
            <a:chOff x="0" y="0"/>
            <a:chExt cx="812800" cy="812800"/>
          </a:xfrm>
        </p:grpSpPr>
        <p:sp>
          <p:nvSpPr>
            <p:cNvPr id="342" name="Google Shape;342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707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4" name="Google Shape;3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409" y="2742575"/>
            <a:ext cx="4034166" cy="35267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8"/>
          <p:cNvSpPr/>
          <p:nvPr/>
        </p:nvSpPr>
        <p:spPr>
          <a:xfrm rot="6980335">
            <a:off x="-7403596" y="-3032236"/>
            <a:ext cx="9443050" cy="7893273"/>
          </a:xfrm>
          <a:custGeom>
            <a:avLst/>
            <a:gdLst/>
            <a:ahLst/>
            <a:cxnLst/>
            <a:rect l="l" t="t" r="r" b="b"/>
            <a:pathLst>
              <a:path w="4983480" h="4165600" extrusionOk="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18"/>
          <p:cNvGrpSpPr/>
          <p:nvPr/>
        </p:nvGrpSpPr>
        <p:grpSpPr>
          <a:xfrm rot="8257199">
            <a:off x="631570" y="2845186"/>
            <a:ext cx="1614687" cy="1614687"/>
            <a:chOff x="0" y="0"/>
            <a:chExt cx="812800" cy="812800"/>
          </a:xfrm>
        </p:grpSpPr>
        <p:sp>
          <p:nvSpPr>
            <p:cNvPr id="347" name="Google Shape;347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707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800" tIns="87800" rIns="87800" bIns="87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18"/>
          <p:cNvGrpSpPr/>
          <p:nvPr/>
        </p:nvGrpSpPr>
        <p:grpSpPr>
          <a:xfrm rot="8257199">
            <a:off x="1125048" y="6131696"/>
            <a:ext cx="1614687" cy="1614687"/>
            <a:chOff x="0" y="0"/>
            <a:chExt cx="812800" cy="812800"/>
          </a:xfrm>
        </p:grpSpPr>
        <p:sp>
          <p:nvSpPr>
            <p:cNvPr id="350" name="Google Shape;35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707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800" tIns="87800" rIns="87800" bIns="87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18"/>
          <p:cNvGrpSpPr/>
          <p:nvPr/>
        </p:nvGrpSpPr>
        <p:grpSpPr>
          <a:xfrm rot="8257199">
            <a:off x="4002031" y="7703949"/>
            <a:ext cx="1614687" cy="1614687"/>
            <a:chOff x="0" y="0"/>
            <a:chExt cx="812800" cy="812800"/>
          </a:xfrm>
        </p:grpSpPr>
        <p:sp>
          <p:nvSpPr>
            <p:cNvPr id="353" name="Google Shape;353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707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800" tIns="87800" rIns="87800" bIns="87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18"/>
          <p:cNvGrpSpPr/>
          <p:nvPr/>
        </p:nvGrpSpPr>
        <p:grpSpPr>
          <a:xfrm rot="8257199">
            <a:off x="7654907" y="7147003"/>
            <a:ext cx="1614687" cy="1614687"/>
            <a:chOff x="0" y="0"/>
            <a:chExt cx="812800" cy="812800"/>
          </a:xfrm>
        </p:grpSpPr>
        <p:sp>
          <p:nvSpPr>
            <p:cNvPr id="356" name="Google Shape;356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 cmpd="sng">
              <a:solidFill>
                <a:srgbClr val="00707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800" tIns="87800" rIns="87800" bIns="87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18"/>
          <p:cNvSpPr/>
          <p:nvPr/>
        </p:nvSpPr>
        <p:spPr>
          <a:xfrm>
            <a:off x="974075" y="3138572"/>
            <a:ext cx="929677" cy="929677"/>
          </a:xfrm>
          <a:custGeom>
            <a:avLst/>
            <a:gdLst/>
            <a:ahLst/>
            <a:cxnLst/>
            <a:rect l="l" t="t" r="r" b="b"/>
            <a:pathLst>
              <a:path w="929677" h="929677" extrusionOk="0">
                <a:moveTo>
                  <a:pt x="0" y="0"/>
                </a:moveTo>
                <a:lnTo>
                  <a:pt x="929677" y="0"/>
                </a:lnTo>
                <a:lnTo>
                  <a:pt x="929677" y="929677"/>
                </a:lnTo>
                <a:lnTo>
                  <a:pt x="0" y="929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9" name="Google Shape;359;p18"/>
          <p:cNvSpPr/>
          <p:nvPr/>
        </p:nvSpPr>
        <p:spPr>
          <a:xfrm>
            <a:off x="1356929" y="6617397"/>
            <a:ext cx="1150925" cy="753333"/>
          </a:xfrm>
          <a:custGeom>
            <a:avLst/>
            <a:gdLst/>
            <a:ahLst/>
            <a:cxnLst/>
            <a:rect l="l" t="t" r="r" b="b"/>
            <a:pathLst>
              <a:path w="1150925" h="753333" extrusionOk="0">
                <a:moveTo>
                  <a:pt x="0" y="0"/>
                </a:moveTo>
                <a:lnTo>
                  <a:pt x="1150925" y="0"/>
                </a:lnTo>
                <a:lnTo>
                  <a:pt x="1150925" y="753333"/>
                </a:lnTo>
                <a:lnTo>
                  <a:pt x="0" y="753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0" name="Google Shape;360;p18"/>
          <p:cNvSpPr/>
          <p:nvPr/>
        </p:nvSpPr>
        <p:spPr>
          <a:xfrm rot="-392187">
            <a:off x="4290370" y="8027203"/>
            <a:ext cx="1038008" cy="968179"/>
          </a:xfrm>
          <a:custGeom>
            <a:avLst/>
            <a:gdLst/>
            <a:ahLst/>
            <a:cxnLst/>
            <a:rect l="l" t="t" r="r" b="b"/>
            <a:pathLst>
              <a:path w="1038008" h="968179" extrusionOk="0">
                <a:moveTo>
                  <a:pt x="0" y="0"/>
                </a:moveTo>
                <a:lnTo>
                  <a:pt x="1038008" y="0"/>
                </a:lnTo>
                <a:lnTo>
                  <a:pt x="1038008" y="968179"/>
                </a:lnTo>
                <a:lnTo>
                  <a:pt x="0" y="968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1" name="Google Shape;361;p18"/>
          <p:cNvSpPr/>
          <p:nvPr/>
        </p:nvSpPr>
        <p:spPr>
          <a:xfrm>
            <a:off x="8076944" y="7619509"/>
            <a:ext cx="906878" cy="786511"/>
          </a:xfrm>
          <a:custGeom>
            <a:avLst/>
            <a:gdLst/>
            <a:ahLst/>
            <a:cxnLst/>
            <a:rect l="l" t="t" r="r" b="b"/>
            <a:pathLst>
              <a:path w="906878" h="786511" extrusionOk="0">
                <a:moveTo>
                  <a:pt x="0" y="0"/>
                </a:moveTo>
                <a:lnTo>
                  <a:pt x="906878" y="0"/>
                </a:lnTo>
                <a:lnTo>
                  <a:pt x="906878" y="786511"/>
                </a:lnTo>
                <a:lnTo>
                  <a:pt x="0" y="786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18"/>
          <p:cNvSpPr txBox="1"/>
          <p:nvPr/>
        </p:nvSpPr>
        <p:spPr>
          <a:xfrm>
            <a:off x="9461586" y="484099"/>
            <a:ext cx="7797714" cy="107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 smtClean="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  <a:endParaRPr dirty="0"/>
          </a:p>
        </p:txBody>
      </p:sp>
      <p:sp>
        <p:nvSpPr>
          <p:cNvPr id="367" name="Google Shape;367;p18"/>
          <p:cNvSpPr txBox="1"/>
          <p:nvPr/>
        </p:nvSpPr>
        <p:spPr>
          <a:xfrm>
            <a:off x="9525224" y="1591974"/>
            <a:ext cx="8521477" cy="855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Learned many </a:t>
            </a:r>
            <a:r>
              <a:rPr lang="en-US" sz="2400" dirty="0">
                <a:latin typeface="Arimo"/>
                <a:ea typeface="Arimo"/>
                <a:cs typeface="Arimo"/>
                <a:sym typeface="Arimo"/>
              </a:rPr>
              <a:t>topics such as </a:t>
            </a: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TF-IDF, importance of data representation, analyzing cases using </a:t>
            </a:r>
            <a:r>
              <a:rPr lang="en-US" sz="2400" dirty="0" err="1" smtClean="0">
                <a:latin typeface="Arimo"/>
                <a:ea typeface="Arimo"/>
                <a:cs typeface="Arimo"/>
                <a:sym typeface="Arimo"/>
              </a:rPr>
              <a:t>PoS</a:t>
            </a: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 and common words</a:t>
            </a:r>
          </a:p>
          <a:p>
            <a:pPr lvl="0">
              <a:lnSpc>
                <a:spcPct val="115000"/>
              </a:lnSpc>
            </a:pPr>
            <a:endParaRPr lang="en-US" sz="2400" dirty="0" smtClean="0"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ct val="115000"/>
              </a:lnSpc>
            </a:pP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Possible improvements down the line:</a:t>
            </a:r>
            <a:endParaRPr lang="en-US" sz="2400" dirty="0"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ct val="115000"/>
              </a:lnSpc>
            </a:pPr>
            <a:endParaRPr lang="en-US" sz="1000" dirty="0"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dataset contained spelling mistakes, was unbalanced, and had limited topics (21 of 31 eliminated in the Counsel set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Spell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checkers like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autocorrect's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Speller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 could address spelling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errors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Data augmentation techniques, such as back translation or synonym replacement, could mitigate dataset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imbalance</a:t>
            </a:r>
          </a:p>
          <a:p>
            <a:pPr lvl="0">
              <a:lnSpc>
                <a:spcPct val="115000"/>
              </a:lnSpc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ct val="115000"/>
              </a:lnSpc>
            </a:pPr>
            <a:r>
              <a:rPr lang="en-US" sz="2400" dirty="0" smtClean="0">
                <a:latin typeface="Arimo"/>
                <a:ea typeface="Arimo"/>
                <a:cs typeface="Arimo"/>
                <a:sym typeface="Arimo"/>
              </a:rPr>
              <a:t>Limitations:</a:t>
            </a:r>
            <a:endParaRPr lang="en-US" sz="2400" dirty="0"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ct val="115000"/>
              </a:lnSpc>
            </a:pPr>
            <a:endParaRPr lang="en-US" sz="1000" dirty="0"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Data availability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Hardware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/>
                <a:ea typeface="Arimo"/>
                <a:cs typeface="Arimo"/>
                <a:sym typeface="Arimo"/>
              </a:rPr>
              <a:t>Constraints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68" name="Google Shape;36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721011" y="-2081963"/>
            <a:ext cx="7797725" cy="568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24125" y="9568013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3950" y="8262725"/>
            <a:ext cx="906875" cy="8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33027" y="1570424"/>
            <a:ext cx="583700" cy="52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57924" y="9226416"/>
            <a:ext cx="1298100" cy="68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F1F1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0"/>
          <p:cNvSpPr txBox="1"/>
          <p:nvPr/>
        </p:nvSpPr>
        <p:spPr>
          <a:xfrm>
            <a:off x="4570872" y="471889"/>
            <a:ext cx="9146264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  <a:ea typeface="Archivo Black"/>
                <a:cs typeface="Archivo Black"/>
                <a:sym typeface="Archivo Black"/>
              </a:rPr>
              <a:t>THANK YOU FOR YOUR ATTENTION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9" name="Google Shape;699;p30"/>
          <p:cNvSpPr/>
          <p:nvPr/>
        </p:nvSpPr>
        <p:spPr>
          <a:xfrm rot="1324231">
            <a:off x="15932024" y="2764334"/>
            <a:ext cx="4115738" cy="3539535"/>
          </a:xfrm>
          <a:custGeom>
            <a:avLst/>
            <a:gdLst/>
            <a:ahLst/>
            <a:cxnLst/>
            <a:rect l="l" t="t" r="r" b="b"/>
            <a:pathLst>
              <a:path w="4115738" h="3539535" extrusionOk="0">
                <a:moveTo>
                  <a:pt x="0" y="0"/>
                </a:moveTo>
                <a:lnTo>
                  <a:pt x="4115738" y="0"/>
                </a:lnTo>
                <a:lnTo>
                  <a:pt x="4115738" y="3539535"/>
                </a:lnTo>
                <a:lnTo>
                  <a:pt x="0" y="3539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700" name="Google Shape;7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3950" y="7883895"/>
            <a:ext cx="1119400" cy="100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0775" y="2118625"/>
            <a:ext cx="1119400" cy="101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4" y="3800475"/>
            <a:ext cx="10058400" cy="4950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ffects Of Drugs And Alcohol On The Brain Slides    ">
  <a:themeElements>
    <a:clrScheme name="Office">
      <a:dk1>
        <a:srgbClr val="000000"/>
      </a:dk1>
      <a:lt1>
        <a:srgbClr val="FFFFFF"/>
      </a:lt1>
      <a:dk2>
        <a:srgbClr val="007074"/>
      </a:dk2>
      <a:lt2>
        <a:srgbClr val="C9F1F1"/>
      </a:lt2>
      <a:accent1>
        <a:srgbClr val="86C1C1"/>
      </a:accent1>
      <a:accent2>
        <a:srgbClr val="F64949"/>
      </a:accent2>
      <a:accent3>
        <a:srgbClr val="F86D6D"/>
      </a:accent3>
      <a:accent4>
        <a:srgbClr val="F66060"/>
      </a:accent4>
      <a:accent5>
        <a:srgbClr val="FAB3B3"/>
      </a:accent5>
      <a:accent6>
        <a:srgbClr val="888888"/>
      </a:accent6>
      <a:hlink>
        <a:srgbClr val="007074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280</Words>
  <Application>Microsoft Office PowerPoint</Application>
  <PresentationFormat>Custom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Archivo Black</vt:lpstr>
      <vt:lpstr>Arial</vt:lpstr>
      <vt:lpstr>Wingdings</vt:lpstr>
      <vt:lpstr>Open Sans</vt:lpstr>
      <vt:lpstr>Arimo</vt:lpstr>
      <vt:lpstr>Effects Of Drugs And Alcohol On The Brain Slides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Alex-PC</dc:creator>
  <cp:lastModifiedBy>Alex-PC</cp:lastModifiedBy>
  <cp:revision>15</cp:revision>
  <dcterms:modified xsi:type="dcterms:W3CDTF">2025-01-14T22:14:34Z</dcterms:modified>
</cp:coreProperties>
</file>